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61" r:id="rId4"/>
    <p:sldId id="286" r:id="rId5"/>
    <p:sldId id="258" r:id="rId6"/>
    <p:sldId id="260" r:id="rId7"/>
    <p:sldId id="259" r:id="rId8"/>
    <p:sldId id="287" r:id="rId9"/>
    <p:sldId id="264" r:id="rId10"/>
    <p:sldId id="262" r:id="rId11"/>
    <p:sldId id="275" r:id="rId12"/>
    <p:sldId id="291" r:id="rId13"/>
    <p:sldId id="292" r:id="rId14"/>
    <p:sldId id="263" r:id="rId15"/>
    <p:sldId id="293" r:id="rId16"/>
    <p:sldId id="289" r:id="rId17"/>
    <p:sldId id="294" r:id="rId18"/>
    <p:sldId id="295" r:id="rId19"/>
    <p:sldId id="296" r:id="rId20"/>
    <p:sldId id="297" r:id="rId21"/>
    <p:sldId id="298" r:id="rId22"/>
    <p:sldId id="288" r:id="rId23"/>
    <p:sldId id="265" r:id="rId24"/>
    <p:sldId id="269" r:id="rId25"/>
    <p:sldId id="270" r:id="rId26"/>
    <p:sldId id="267" r:id="rId27"/>
    <p:sldId id="268" r:id="rId28"/>
    <p:sldId id="272" r:id="rId29"/>
    <p:sldId id="273" r:id="rId30"/>
    <p:sldId id="274" r:id="rId31"/>
    <p:sldId id="290" r:id="rId32"/>
    <p:sldId id="276" r:id="rId33"/>
    <p:sldId id="278" r:id="rId34"/>
    <p:sldId id="279" r:id="rId35"/>
    <p:sldId id="280" r:id="rId36"/>
    <p:sldId id="281" r:id="rId37"/>
    <p:sldId id="282" r:id="rId38"/>
    <p:sldId id="277" r:id="rId39"/>
    <p:sldId id="284" r:id="rId40"/>
    <p:sldId id="28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44" d="100"/>
          <a:sy n="44" d="100"/>
        </p:scale>
        <p:origin x="-134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4BC269-BA62-8F47-8EA1-607582E5614C}" type="datetimeFigureOut">
              <a:rPr lang="en-US" smtClean="0"/>
              <a:t>10/25/14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BA3CF2-E840-BC49-BA04-324FDD15E54B}" type="slidenum">
              <a:rPr lang="en-US" smtClean="0"/>
              <a:t>‹#›</a:t>
            </a:fld>
            <a:endParaRPr lang="en-US"/>
          </a:p>
        </p:txBody>
      </p:sp>
    </p:spTree>
    <p:extLst>
      <p:ext uri="{BB962C8B-B14F-4D97-AF65-F5344CB8AC3E}">
        <p14:creationId xmlns:p14="http://schemas.microsoft.com/office/powerpoint/2010/main" val="7030893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Watch between 26+</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8BA3CF2-E840-BC49-BA04-324FDD15E54B}" type="slidenum">
              <a:rPr lang="en-US" smtClean="0"/>
              <a:t>14</a:t>
            </a:fld>
            <a:endParaRPr lang="en-US"/>
          </a:p>
        </p:txBody>
      </p:sp>
    </p:spTree>
    <p:extLst>
      <p:ext uri="{BB962C8B-B14F-4D97-AF65-F5344CB8AC3E}">
        <p14:creationId xmlns:p14="http://schemas.microsoft.com/office/powerpoint/2010/main" val="2182228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A1A88F-AC9D-0143-8F51-B091D78C67F0}" type="datetimeFigureOut">
              <a:rPr lang="en-US" smtClean="0"/>
              <a:t>10/25/14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226813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A1A88F-AC9D-0143-8F51-B091D78C67F0}" type="datetimeFigureOut">
              <a:rPr lang="en-US" smtClean="0"/>
              <a:t>10/25/14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1187499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A1A88F-AC9D-0143-8F51-B091D78C67F0}" type="datetimeFigureOut">
              <a:rPr lang="en-US" smtClean="0"/>
              <a:t>10/25/14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162546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A1A88F-AC9D-0143-8F51-B091D78C67F0}" type="datetimeFigureOut">
              <a:rPr lang="en-US" smtClean="0"/>
              <a:t>10/25/14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169908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A1A88F-AC9D-0143-8F51-B091D78C67F0}" type="datetimeFigureOut">
              <a:rPr lang="en-US" smtClean="0"/>
              <a:t>10/25/14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115242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A1A88F-AC9D-0143-8F51-B091D78C67F0}" type="datetimeFigureOut">
              <a:rPr lang="en-US" smtClean="0"/>
              <a:t>10/25/14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303898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A1A88F-AC9D-0143-8F51-B091D78C67F0}" type="datetimeFigureOut">
              <a:rPr lang="en-US" smtClean="0"/>
              <a:t>10/25/14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91506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A1A88F-AC9D-0143-8F51-B091D78C67F0}" type="datetimeFigureOut">
              <a:rPr lang="en-US" smtClean="0"/>
              <a:t>10/25/14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1722176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A1A88F-AC9D-0143-8F51-B091D78C67F0}" type="datetimeFigureOut">
              <a:rPr lang="en-US" smtClean="0"/>
              <a:t>10/25/14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356699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A1A88F-AC9D-0143-8F51-B091D78C67F0}" type="datetimeFigureOut">
              <a:rPr lang="en-US" smtClean="0"/>
              <a:t>10/25/14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3417884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A1A88F-AC9D-0143-8F51-B091D78C67F0}" type="datetimeFigureOut">
              <a:rPr lang="en-US" smtClean="0"/>
              <a:t>10/25/14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D3249-A348-824B-8F0A-F04F085F6B8A}" type="slidenum">
              <a:rPr lang="en-US" smtClean="0"/>
              <a:t>‹#›</a:t>
            </a:fld>
            <a:endParaRPr lang="en-US"/>
          </a:p>
        </p:txBody>
      </p:sp>
    </p:spTree>
    <p:extLst>
      <p:ext uri="{BB962C8B-B14F-4D97-AF65-F5344CB8AC3E}">
        <p14:creationId xmlns:p14="http://schemas.microsoft.com/office/powerpoint/2010/main" val="2753577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A1A88F-AC9D-0143-8F51-B091D78C67F0}" type="datetimeFigureOut">
              <a:rPr lang="en-US" smtClean="0"/>
              <a:t>10/25/14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D3249-A348-824B-8F0A-F04F085F6B8A}" type="slidenum">
              <a:rPr lang="en-US" smtClean="0"/>
              <a:t>‹#›</a:t>
            </a:fld>
            <a:endParaRPr lang="en-US"/>
          </a:p>
        </p:txBody>
      </p:sp>
    </p:spTree>
    <p:extLst>
      <p:ext uri="{BB962C8B-B14F-4D97-AF65-F5344CB8AC3E}">
        <p14:creationId xmlns:p14="http://schemas.microsoft.com/office/powerpoint/2010/main" val="2711975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hint.fm/win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foodservicewarehouse.com/calorie-viz/"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gapminder.org/" TargetMode="External"/><Relationship Id="rId5" Type="http://schemas.openxmlformats.org/officeDocument/2006/relationships/hyperlink" Target="http://www.gapminder.org/videos/the-joy-of-stats/"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echen.me/2012/01/17/quick-introduction-to-ggplot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understandinguncertainty.org/coxcomb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Visualization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1137695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1069" y="0"/>
            <a:ext cx="4815922" cy="6455725"/>
          </a:xfrm>
          <a:prstGeom prst="rect">
            <a:avLst/>
          </a:prstGeom>
        </p:spPr>
      </p:pic>
      <p:sp>
        <p:nvSpPr>
          <p:cNvPr id="2" name="TextBox 1"/>
          <p:cNvSpPr txBox="1"/>
          <p:nvPr/>
        </p:nvSpPr>
        <p:spPr>
          <a:xfrm>
            <a:off x="9064612" y="539693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833688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in Country</a:t>
            </a:r>
            <a:endParaRPr lang="en-US" dirty="0"/>
          </a:p>
        </p:txBody>
      </p:sp>
      <p:pic>
        <p:nvPicPr>
          <p:cNvPr id="6" name="Content Placeholder 5" descr="Screen Shot 2013-11-11 at 4.44.59 PM.png"/>
          <p:cNvPicPr>
            <a:picLocks noGrp="1" noChangeAspect="1"/>
          </p:cNvPicPr>
          <p:nvPr>
            <p:ph idx="1"/>
          </p:nvPr>
        </p:nvPicPr>
        <p:blipFill>
          <a:blip r:embed="rId2">
            <a:extLst>
              <a:ext uri="{28A0092B-C50C-407E-A947-70E740481C1C}">
                <a14:useLocalDpi xmlns:a14="http://schemas.microsoft.com/office/drawing/2010/main" val="0"/>
              </a:ext>
            </a:extLst>
          </a:blip>
          <a:srcRect t="9385" b="9385"/>
          <a:stretch>
            <a:fillRect/>
          </a:stretch>
        </p:blipFill>
        <p:spPr/>
      </p:pic>
    </p:spTree>
    <p:extLst>
      <p:ext uri="{BB962C8B-B14F-4D97-AF65-F5344CB8AC3E}">
        <p14:creationId xmlns:p14="http://schemas.microsoft.com/office/powerpoint/2010/main" val="14354592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LIVE WIND MAP</a:t>
            </a:r>
            <a:endParaRPr lang="en-US" dirty="0"/>
          </a:p>
        </p:txBody>
      </p:sp>
      <p:sp>
        <p:nvSpPr>
          <p:cNvPr id="5" name="Subtitle 4"/>
          <p:cNvSpPr>
            <a:spLocks noGrp="1"/>
          </p:cNvSpPr>
          <p:nvPr>
            <p:ph type="subTitle" idx="1"/>
          </p:nvPr>
        </p:nvSpPr>
        <p:spPr/>
        <p:txBody>
          <a:bodyPr/>
          <a:lstStyle/>
          <a:p>
            <a:r>
              <a:rPr lang="en-US" dirty="0">
                <a:hlinkClick r:id="rId2"/>
              </a:rPr>
              <a:t>http://hint.fm/wind</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58723002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Food Consumption</a:t>
            </a:r>
            <a:endParaRPr lang="en-US" dirty="0"/>
          </a:p>
        </p:txBody>
      </p:sp>
      <p:sp>
        <p:nvSpPr>
          <p:cNvPr id="5" name="Subtitle 4"/>
          <p:cNvSpPr>
            <a:spLocks noGrp="1"/>
          </p:cNvSpPr>
          <p:nvPr>
            <p:ph type="subTitle" idx="1"/>
          </p:nvPr>
        </p:nvSpPr>
        <p:spPr/>
        <p:txBody>
          <a:bodyPr/>
          <a:lstStyle/>
          <a:p>
            <a:r>
              <a:rPr lang="en-US" dirty="0">
                <a:hlinkClick r:id="rId2"/>
              </a:rPr>
              <a:t>http://www.foodservicewarehouse.com/calorie-viz</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7678573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Gapminder</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3-11-10 at 10.26.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483600" cy="5814238"/>
          </a:xfrm>
          <a:prstGeom prst="rect">
            <a:avLst/>
          </a:prstGeom>
        </p:spPr>
      </p:pic>
      <p:sp>
        <p:nvSpPr>
          <p:cNvPr id="5" name="Rectangle 4"/>
          <p:cNvSpPr/>
          <p:nvPr/>
        </p:nvSpPr>
        <p:spPr>
          <a:xfrm>
            <a:off x="0" y="6158429"/>
            <a:ext cx="2841042" cy="369332"/>
          </a:xfrm>
          <a:prstGeom prst="rect">
            <a:avLst/>
          </a:prstGeom>
        </p:spPr>
        <p:txBody>
          <a:bodyPr wrap="none">
            <a:spAutoFit/>
          </a:bodyPr>
          <a:lstStyle/>
          <a:p>
            <a:r>
              <a:rPr lang="en-US" dirty="0" smtClean="0">
                <a:hlinkClick r:id="rId4"/>
              </a:rPr>
              <a:t>http://www.gapminder.org/</a:t>
            </a:r>
            <a:r>
              <a:rPr lang="en-US" dirty="0" smtClean="0"/>
              <a:t> </a:t>
            </a:r>
            <a:endParaRPr lang="en-US" dirty="0"/>
          </a:p>
        </p:txBody>
      </p:sp>
      <p:sp>
        <p:nvSpPr>
          <p:cNvPr id="6" name="Rectangle 5"/>
          <p:cNvSpPr/>
          <p:nvPr/>
        </p:nvSpPr>
        <p:spPr>
          <a:xfrm>
            <a:off x="3708400" y="6093729"/>
            <a:ext cx="4572000" cy="646331"/>
          </a:xfrm>
          <a:prstGeom prst="rect">
            <a:avLst/>
          </a:prstGeom>
        </p:spPr>
        <p:txBody>
          <a:bodyPr>
            <a:spAutoFit/>
          </a:bodyPr>
          <a:lstStyle/>
          <a:p>
            <a:r>
              <a:rPr lang="en-US" dirty="0" smtClean="0">
                <a:hlinkClick r:id="rId5"/>
              </a:rPr>
              <a:t>http://www.gapminder.org/videos/the-joy-of-stats/</a:t>
            </a:r>
            <a:r>
              <a:rPr lang="en-US" dirty="0" smtClean="0"/>
              <a:t> </a:t>
            </a:r>
            <a:endParaRPr lang="en-US" dirty="0"/>
          </a:p>
        </p:txBody>
      </p:sp>
    </p:spTree>
    <p:extLst>
      <p:ext uri="{BB962C8B-B14F-4D97-AF65-F5344CB8AC3E}">
        <p14:creationId xmlns:p14="http://schemas.microsoft.com/office/powerpoint/2010/main" val="38113868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visualization fit?</a:t>
            </a:r>
            <a:endParaRPr lang="en-US" dirty="0"/>
          </a:p>
        </p:txBody>
      </p:sp>
      <p:sp>
        <p:nvSpPr>
          <p:cNvPr id="3" name="Content Placeholder 2"/>
          <p:cNvSpPr>
            <a:spLocks noGrp="1"/>
          </p:cNvSpPr>
          <p:nvPr>
            <p:ph idx="1"/>
          </p:nvPr>
        </p:nvSpPr>
        <p:spPr/>
        <p:txBody>
          <a:bodyPr>
            <a:normAutofit/>
          </a:bodyPr>
          <a:lstStyle/>
          <a:p>
            <a:r>
              <a:rPr lang="en-US" dirty="0"/>
              <a:t>#Stages of Model Development </a:t>
            </a:r>
          </a:p>
          <a:p>
            <a:r>
              <a:rPr lang="en-US" dirty="0" smtClean="0"/>
              <a:t>1</a:t>
            </a:r>
            <a:r>
              <a:rPr lang="en-US" dirty="0"/>
              <a:t>. Data understanding</a:t>
            </a:r>
          </a:p>
          <a:p>
            <a:r>
              <a:rPr lang="en-US" dirty="0"/>
              <a:t>2. Data preparation</a:t>
            </a:r>
          </a:p>
          <a:p>
            <a:r>
              <a:rPr lang="en-US" dirty="0"/>
              <a:t>3. Modeling</a:t>
            </a:r>
          </a:p>
          <a:p>
            <a:r>
              <a:rPr lang="en-US" dirty="0"/>
              <a:t>4. Evaluation</a:t>
            </a:r>
          </a:p>
          <a:p>
            <a:r>
              <a:rPr lang="en-US" dirty="0"/>
              <a:t>5. Deployment (DDD)</a:t>
            </a:r>
          </a:p>
          <a:p>
            <a:r>
              <a:rPr lang="en-US" dirty="0"/>
              <a:t>5. Business Understanding</a:t>
            </a:r>
          </a:p>
        </p:txBody>
      </p:sp>
    </p:spTree>
    <p:extLst>
      <p:ext uri="{BB962C8B-B14F-4D97-AF65-F5344CB8AC3E}">
        <p14:creationId xmlns:p14="http://schemas.microsoft.com/office/powerpoint/2010/main" val="3729518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a:t>
            </a:r>
            <a:endParaRPr lang="en-US" dirty="0"/>
          </a:p>
        </p:txBody>
      </p:sp>
      <p:sp>
        <p:nvSpPr>
          <p:cNvPr id="3" name="Content Placeholder 2"/>
          <p:cNvSpPr>
            <a:spLocks noGrp="1"/>
          </p:cNvSpPr>
          <p:nvPr>
            <p:ph idx="1"/>
          </p:nvPr>
        </p:nvSpPr>
        <p:spPr/>
        <p:txBody>
          <a:bodyPr>
            <a:normAutofit/>
          </a:bodyPr>
          <a:lstStyle/>
          <a:p>
            <a:r>
              <a:rPr lang="en-US" dirty="0" smtClean="0"/>
              <a:t>Visualization can be part of CRISP process</a:t>
            </a:r>
          </a:p>
          <a:p>
            <a:pPr lvl="1"/>
            <a:r>
              <a:rPr lang="en-US" dirty="0" smtClean="0"/>
              <a:t>Data Understanding (Help in distributions)</a:t>
            </a:r>
            <a:endParaRPr lang="en-US" dirty="0"/>
          </a:p>
          <a:p>
            <a:pPr lvl="1"/>
            <a:r>
              <a:rPr lang="en-US" dirty="0" smtClean="0"/>
              <a:t>Data Preparation </a:t>
            </a:r>
          </a:p>
          <a:p>
            <a:pPr lvl="1"/>
            <a:r>
              <a:rPr lang="en-US" dirty="0" smtClean="0"/>
              <a:t>Modeling (Build Visual models)</a:t>
            </a:r>
            <a:endParaRPr lang="en-US" dirty="0" smtClean="0"/>
          </a:p>
          <a:p>
            <a:pPr lvl="2"/>
            <a:r>
              <a:rPr lang="en-US" dirty="0" smtClean="0"/>
              <a:t>Pick </a:t>
            </a:r>
            <a:r>
              <a:rPr lang="en-US" dirty="0" smtClean="0"/>
              <a:t>key features of </a:t>
            </a:r>
            <a:r>
              <a:rPr lang="en-US" dirty="0" smtClean="0"/>
              <a:t>interest</a:t>
            </a:r>
          </a:p>
          <a:p>
            <a:pPr lvl="2"/>
            <a:r>
              <a:rPr lang="en-US" dirty="0" smtClean="0"/>
              <a:t>Iteratively </a:t>
            </a:r>
            <a:r>
              <a:rPr lang="en-US" dirty="0" smtClean="0"/>
              <a:t>add data layers that capture additional </a:t>
            </a:r>
            <a:r>
              <a:rPr lang="en-US" dirty="0" smtClean="0"/>
              <a:t>features</a:t>
            </a:r>
            <a:endParaRPr lang="en-US" dirty="0" smtClean="0"/>
          </a:p>
          <a:p>
            <a:pPr lvl="1"/>
            <a:r>
              <a:rPr lang="en-US" dirty="0" smtClean="0"/>
              <a:t>Data Understanding vs</a:t>
            </a:r>
            <a:r>
              <a:rPr lang="en-US" dirty="0" smtClean="0"/>
              <a:t>. Data Deployment</a:t>
            </a:r>
            <a:endParaRPr lang="en-US" dirty="0" smtClean="0"/>
          </a:p>
        </p:txBody>
      </p:sp>
    </p:spTree>
    <p:extLst>
      <p:ext uri="{BB962C8B-B14F-4D97-AF65-F5344CB8AC3E}">
        <p14:creationId xmlns:p14="http://schemas.microsoft.com/office/powerpoint/2010/main" val="28540842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a:t>
            </a:r>
            <a:endParaRPr lang="en-US" dirty="0"/>
          </a:p>
        </p:txBody>
      </p:sp>
      <p:sp>
        <p:nvSpPr>
          <p:cNvPr id="3" name="Content Placeholder 2"/>
          <p:cNvSpPr>
            <a:spLocks noGrp="1"/>
          </p:cNvSpPr>
          <p:nvPr>
            <p:ph idx="1"/>
          </p:nvPr>
        </p:nvSpPr>
        <p:spPr/>
        <p:txBody>
          <a:bodyPr>
            <a:normAutofit/>
          </a:bodyPr>
          <a:lstStyle/>
          <a:p>
            <a:r>
              <a:rPr lang="en-US" dirty="0"/>
              <a:t>In probability and statistics, a probability distribution assigns a probability to each measurable subset of the possible outcomes of a random experiment, survey, or procedure of statistical inference. </a:t>
            </a:r>
          </a:p>
        </p:txBody>
      </p:sp>
    </p:spTree>
    <p:extLst>
      <p:ext uri="{BB962C8B-B14F-4D97-AF65-F5344CB8AC3E}">
        <p14:creationId xmlns:p14="http://schemas.microsoft.com/office/powerpoint/2010/main" val="32800414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Density Function	</a:t>
            </a:r>
            <a:endParaRPr lang="en-US" dirty="0"/>
          </a:p>
        </p:txBody>
      </p:sp>
      <p:sp>
        <p:nvSpPr>
          <p:cNvPr id="3" name="Content Placeholder 2"/>
          <p:cNvSpPr>
            <a:spLocks noGrp="1"/>
          </p:cNvSpPr>
          <p:nvPr>
            <p:ph idx="1"/>
          </p:nvPr>
        </p:nvSpPr>
        <p:spPr/>
        <p:txBody>
          <a:bodyPr/>
          <a:lstStyle/>
          <a:p>
            <a:r>
              <a:rPr lang="en-US" dirty="0"/>
              <a:t>In probability theory, a probability density function (</a:t>
            </a:r>
            <a:r>
              <a:rPr lang="en-US" dirty="0" err="1"/>
              <a:t>pdf</a:t>
            </a:r>
            <a:r>
              <a:rPr lang="en-US" dirty="0"/>
              <a:t>), or density of a continuous random variable, is a function that describes the relative likelihood for this random variable to take on a given value.</a:t>
            </a:r>
          </a:p>
        </p:txBody>
      </p:sp>
    </p:spTree>
    <p:extLst>
      <p:ext uri="{BB962C8B-B14F-4D97-AF65-F5344CB8AC3E}">
        <p14:creationId xmlns:p14="http://schemas.microsoft.com/office/powerpoint/2010/main" val="157369554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a:t>
            </a:r>
            <a:endParaRPr lang="en-US" dirty="0"/>
          </a:p>
        </p:txBody>
      </p:sp>
      <p:pic>
        <p:nvPicPr>
          <p:cNvPr id="4" name="Content Placeholder 3"/>
          <p:cNvPicPr>
            <a:picLocks noGrp="1" noChangeAspect="1"/>
          </p:cNvPicPr>
          <p:nvPr>
            <p:ph idx="1"/>
          </p:nvPr>
        </p:nvPicPr>
        <p:blipFill rotWithShape="1">
          <a:blip r:embed="rId2"/>
          <a:srcRect l="-49228" t="37976" r="-49228" b="26952"/>
          <a:stretch/>
        </p:blipFill>
        <p:spPr>
          <a:xfrm>
            <a:off x="-2343015" y="3048400"/>
            <a:ext cx="13167361" cy="2539733"/>
          </a:xfrm>
        </p:spPr>
      </p:pic>
    </p:spTree>
    <p:extLst>
      <p:ext uri="{BB962C8B-B14F-4D97-AF65-F5344CB8AC3E}">
        <p14:creationId xmlns:p14="http://schemas.microsoft.com/office/powerpoint/2010/main" val="16837434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Why Visualizations</a:t>
            </a:r>
          </a:p>
          <a:p>
            <a:r>
              <a:rPr lang="en-US" dirty="0" smtClean="0"/>
              <a:t>Tools for Visualization</a:t>
            </a:r>
            <a:endParaRPr lang="en-US" dirty="0" smtClean="0"/>
          </a:p>
          <a:p>
            <a:r>
              <a:rPr lang="en-US" dirty="0" smtClean="0"/>
              <a:t>D3</a:t>
            </a:r>
          </a:p>
          <a:p>
            <a:endParaRPr lang="en-US" dirty="0"/>
          </a:p>
        </p:txBody>
      </p:sp>
    </p:spTree>
    <p:extLst>
      <p:ext uri="{BB962C8B-B14F-4D97-AF65-F5344CB8AC3E}">
        <p14:creationId xmlns:p14="http://schemas.microsoft.com/office/powerpoint/2010/main" val="1346051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Distribution</a:t>
            </a:r>
            <a:endParaRPr lang="en-US" dirty="0"/>
          </a:p>
        </p:txBody>
      </p:sp>
      <p:pic>
        <p:nvPicPr>
          <p:cNvPr id="4" name="Content Placeholder 3"/>
          <p:cNvPicPr>
            <a:picLocks noGrp="1" noChangeAspect="1"/>
          </p:cNvPicPr>
          <p:nvPr>
            <p:ph idx="1"/>
          </p:nvPr>
        </p:nvPicPr>
        <p:blipFill>
          <a:blip r:embed="rId2"/>
          <a:srcRect l="2724" r="2724"/>
          <a:stretch>
            <a:fillRect/>
          </a:stretch>
        </p:blipFill>
        <p:spPr/>
      </p:pic>
    </p:spTree>
    <p:extLst>
      <p:ext uri="{BB962C8B-B14F-4D97-AF65-F5344CB8AC3E}">
        <p14:creationId xmlns:p14="http://schemas.microsoft.com/office/powerpoint/2010/main" val="34295620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85604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a:t>
            </a:r>
            <a:r>
              <a:rPr lang="en-US" dirty="0" err="1" smtClean="0"/>
              <a:t>Gapminder</a:t>
            </a:r>
            <a:endParaRPr lang="en-US" dirty="0"/>
          </a:p>
        </p:txBody>
      </p:sp>
      <p:sp>
        <p:nvSpPr>
          <p:cNvPr id="3" name="Content Placeholder 2"/>
          <p:cNvSpPr>
            <a:spLocks noGrp="1"/>
          </p:cNvSpPr>
          <p:nvPr>
            <p:ph idx="1"/>
          </p:nvPr>
        </p:nvSpPr>
        <p:spPr/>
        <p:txBody>
          <a:bodyPr/>
          <a:lstStyle/>
          <a:p>
            <a:r>
              <a:rPr lang="en-US" dirty="0" smtClean="0"/>
              <a:t>Try to use visualization to understand several key variables</a:t>
            </a:r>
          </a:p>
          <a:p>
            <a:r>
              <a:rPr lang="en-US" dirty="0" smtClean="0"/>
              <a:t>THINK what types of relationships could be important</a:t>
            </a:r>
            <a:endParaRPr lang="en-US" dirty="0"/>
          </a:p>
          <a:p>
            <a:r>
              <a:rPr lang="en-US" dirty="0" smtClean="0"/>
              <a:t>Add additional dimensions</a:t>
            </a:r>
            <a:endParaRPr lang="en-US" dirty="0"/>
          </a:p>
        </p:txBody>
      </p:sp>
    </p:spTree>
    <p:extLst>
      <p:ext uri="{BB962C8B-B14F-4D97-AF65-F5344CB8AC3E}">
        <p14:creationId xmlns:p14="http://schemas.microsoft.com/office/powerpoint/2010/main" val="288752307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Visualization</a:t>
            </a:r>
            <a:endParaRPr lang="en-US" dirty="0"/>
          </a:p>
        </p:txBody>
      </p:sp>
      <p:sp>
        <p:nvSpPr>
          <p:cNvPr id="3" name="Content Placeholder 2"/>
          <p:cNvSpPr>
            <a:spLocks noGrp="1"/>
          </p:cNvSpPr>
          <p:nvPr>
            <p:ph idx="1"/>
          </p:nvPr>
        </p:nvSpPr>
        <p:spPr/>
        <p:txBody>
          <a:bodyPr/>
          <a:lstStyle/>
          <a:p>
            <a:r>
              <a:rPr lang="en-US" dirty="0" smtClean="0"/>
              <a:t>R (GGPLOT)</a:t>
            </a:r>
          </a:p>
          <a:p>
            <a:r>
              <a:rPr lang="en-US" dirty="0" smtClean="0"/>
              <a:t>Tableau</a:t>
            </a:r>
          </a:p>
          <a:p>
            <a:r>
              <a:rPr lang="en-US" dirty="0" smtClean="0"/>
              <a:t>D3</a:t>
            </a:r>
            <a:endParaRPr lang="en-US" dirty="0"/>
          </a:p>
        </p:txBody>
      </p:sp>
    </p:spTree>
    <p:extLst>
      <p:ext uri="{BB962C8B-B14F-4D97-AF65-F5344CB8AC3E}">
        <p14:creationId xmlns:p14="http://schemas.microsoft.com/office/powerpoint/2010/main" val="30012295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R-GGPLOT2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Based on the Grammar of Graphics, proposed by Leland Wilkinson. The grammar is based on of composition of building blocks according to certain rules. Statistical graphics are viewed as layers, each consisting of 4 elements:</a:t>
            </a:r>
          </a:p>
          <a:p>
            <a:r>
              <a:rPr lang="en-US" dirty="0" smtClean="0"/>
              <a:t>Data</a:t>
            </a:r>
          </a:p>
          <a:p>
            <a:r>
              <a:rPr lang="en-US" dirty="0" smtClean="0"/>
              <a:t>Mapping between variables and aesthetics (e.g. color, shape, scale)</a:t>
            </a:r>
          </a:p>
          <a:p>
            <a:r>
              <a:rPr lang="en-US" dirty="0" smtClean="0"/>
              <a:t>Geometric Objects (e.g. points, lines, polygons)</a:t>
            </a:r>
          </a:p>
          <a:p>
            <a:r>
              <a:rPr lang="en-US" dirty="0" smtClean="0"/>
              <a:t>Statistical Transformation (e.g. smoothing, binning in a histogram)</a:t>
            </a:r>
            <a:endParaRPr lang="en-US" dirty="0"/>
          </a:p>
        </p:txBody>
      </p:sp>
    </p:spTree>
    <p:extLst>
      <p:ext uri="{BB962C8B-B14F-4D97-AF65-F5344CB8AC3E}">
        <p14:creationId xmlns:p14="http://schemas.microsoft.com/office/powerpoint/2010/main" val="21593673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Rstudio</a:t>
            </a:r>
            <a:r>
              <a:rPr lang="en-US" dirty="0" smtClean="0"/>
              <a:t> GGPLOT Tutorial</a:t>
            </a:r>
            <a:endParaRPr lang="en-US" dirty="0"/>
          </a:p>
        </p:txBody>
      </p:sp>
      <p:sp>
        <p:nvSpPr>
          <p:cNvPr id="3" name="Content Placeholder 2"/>
          <p:cNvSpPr>
            <a:spLocks noGrp="1"/>
          </p:cNvSpPr>
          <p:nvPr>
            <p:ph idx="1"/>
          </p:nvPr>
        </p:nvSpPr>
        <p:spPr/>
        <p:txBody>
          <a:bodyPr/>
          <a:lstStyle/>
          <a:p>
            <a:r>
              <a:rPr lang="en-US" dirty="0">
                <a:hlinkClick r:id="rId2"/>
              </a:rPr>
              <a:t>http://blog.echen.me/2012/01/17/quick-introduction-to-ggplot2</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7880583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D3</a:t>
            </a:r>
            <a:endParaRPr lang="en-US" dirty="0"/>
          </a:p>
        </p:txBody>
      </p:sp>
      <p:sp>
        <p:nvSpPr>
          <p:cNvPr id="3" name="Content Placeholder 2"/>
          <p:cNvSpPr>
            <a:spLocks noGrp="1"/>
          </p:cNvSpPr>
          <p:nvPr>
            <p:ph idx="1"/>
          </p:nvPr>
        </p:nvSpPr>
        <p:spPr/>
        <p:txBody>
          <a:bodyPr/>
          <a:lstStyle/>
          <a:p>
            <a:r>
              <a:rPr lang="en-US" b="1" dirty="0"/>
              <a:t>D3.js</a:t>
            </a:r>
            <a:r>
              <a:rPr lang="en-US" dirty="0"/>
              <a:t> is a JavaScript library for manipulating documents based on data. </a:t>
            </a:r>
            <a:r>
              <a:rPr lang="en-US" b="1" dirty="0"/>
              <a:t>D3</a:t>
            </a:r>
            <a:r>
              <a:rPr lang="en-US" dirty="0"/>
              <a:t> helps you bring data to life using HTML, SVG and CSS. D3’s emphasis on web standards gives you the full capabilities of modern browsers without tying yourself to a proprietary framework, combining powerful visualization components and a data-driven approach to DOM manipulation.</a:t>
            </a:r>
          </a:p>
        </p:txBody>
      </p:sp>
    </p:spTree>
    <p:extLst>
      <p:ext uri="{BB962C8B-B14F-4D97-AF65-F5344CB8AC3E}">
        <p14:creationId xmlns:p14="http://schemas.microsoft.com/office/powerpoint/2010/main" val="10650955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D3	</a:t>
            </a:r>
            <a:endParaRPr lang="en-US" dirty="0"/>
          </a:p>
        </p:txBody>
      </p:sp>
      <p:sp>
        <p:nvSpPr>
          <p:cNvPr id="3" name="Content Placeholder 2"/>
          <p:cNvSpPr>
            <a:spLocks noGrp="1"/>
          </p:cNvSpPr>
          <p:nvPr>
            <p:ph idx="1"/>
          </p:nvPr>
        </p:nvSpPr>
        <p:spPr/>
        <p:txBody>
          <a:bodyPr/>
          <a:lstStyle/>
          <a:p>
            <a:r>
              <a:rPr lang="en-US" dirty="0" smtClean="0"/>
              <a:t>Publishing data visualizations online</a:t>
            </a:r>
          </a:p>
          <a:p>
            <a:r>
              <a:rPr lang="en-US" dirty="0" smtClean="0"/>
              <a:t>Can be interactive</a:t>
            </a:r>
          </a:p>
          <a:p>
            <a:r>
              <a:rPr lang="en-US" dirty="0" smtClean="0"/>
              <a:t>Open source packages continuously being </a:t>
            </a:r>
            <a:r>
              <a:rPr lang="en-US" dirty="0" smtClean="0"/>
              <a:t>enriched</a:t>
            </a:r>
            <a:endParaRPr lang="en-US" dirty="0" smtClean="0"/>
          </a:p>
        </p:txBody>
      </p:sp>
    </p:spTree>
    <p:extLst>
      <p:ext uri="{BB962C8B-B14F-4D97-AF65-F5344CB8AC3E}">
        <p14:creationId xmlns:p14="http://schemas.microsoft.com/office/powerpoint/2010/main" val="11361250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 See Predict Fix</a:t>
            </a:r>
            <a:endParaRPr lang="en-US" dirty="0"/>
          </a:p>
        </p:txBody>
      </p:sp>
      <p:pic>
        <p:nvPicPr>
          <p:cNvPr id="4" name="Content Placeholder 3"/>
          <p:cNvPicPr>
            <a:picLocks noGrp="1" noChangeAspect="1"/>
          </p:cNvPicPr>
          <p:nvPr>
            <p:ph idx="1"/>
          </p:nvPr>
        </p:nvPicPr>
        <p:blipFill>
          <a:blip r:embed="rId2"/>
          <a:srcRect l="-14250" r="-14250"/>
          <a:stretch>
            <a:fillRect/>
          </a:stretch>
        </p:blipFill>
        <p:spPr/>
      </p:pic>
    </p:spTree>
    <p:extLst>
      <p:ext uri="{BB962C8B-B14F-4D97-AF65-F5344CB8AC3E}">
        <p14:creationId xmlns:p14="http://schemas.microsoft.com/office/powerpoint/2010/main" val="17381082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 See Predict Fix</a:t>
            </a:r>
            <a:endParaRPr lang="en-US" dirty="0"/>
          </a:p>
        </p:txBody>
      </p:sp>
      <p:pic>
        <p:nvPicPr>
          <p:cNvPr id="4" name="Content Placeholder 3"/>
          <p:cNvPicPr>
            <a:picLocks noGrp="1" noChangeAspect="1"/>
          </p:cNvPicPr>
          <p:nvPr>
            <p:ph idx="1"/>
          </p:nvPr>
        </p:nvPicPr>
        <p:blipFill>
          <a:blip r:embed="rId2"/>
          <a:srcRect l="-5897" r="-5897"/>
          <a:stretch>
            <a:fillRect/>
          </a:stretch>
        </p:blipFill>
        <p:spPr>
          <a:xfrm>
            <a:off x="428332" y="1600200"/>
            <a:ext cx="8229600" cy="4525963"/>
          </a:xfrm>
        </p:spPr>
      </p:pic>
    </p:spTree>
    <p:extLst>
      <p:ext uri="{BB962C8B-B14F-4D97-AF65-F5344CB8AC3E}">
        <p14:creationId xmlns:p14="http://schemas.microsoft.com/office/powerpoint/2010/main" val="17110215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Visualizations do?</a:t>
            </a:r>
            <a:endParaRPr lang="en-US" dirty="0"/>
          </a:p>
        </p:txBody>
      </p:sp>
      <p:sp>
        <p:nvSpPr>
          <p:cNvPr id="3" name="Content Placeholder 2"/>
          <p:cNvSpPr>
            <a:spLocks noGrp="1"/>
          </p:cNvSpPr>
          <p:nvPr>
            <p:ph idx="1"/>
          </p:nvPr>
        </p:nvSpPr>
        <p:spPr/>
        <p:txBody>
          <a:bodyPr/>
          <a:lstStyle/>
          <a:p>
            <a:r>
              <a:rPr lang="en-US" dirty="0" smtClean="0"/>
              <a:t>Understanding -&gt; Easy / Convincing</a:t>
            </a:r>
          </a:p>
          <a:p>
            <a:r>
              <a:rPr lang="en-US" dirty="0" smtClean="0"/>
              <a:t>-&gt; Problem Solving</a:t>
            </a:r>
          </a:p>
          <a:p>
            <a:r>
              <a:rPr lang="en-US" dirty="0" smtClean="0"/>
              <a:t>Relationships – Trends of data</a:t>
            </a:r>
          </a:p>
          <a:p>
            <a:endParaRPr lang="en-US" dirty="0"/>
          </a:p>
          <a:p>
            <a:endParaRPr lang="en-US" dirty="0"/>
          </a:p>
        </p:txBody>
      </p:sp>
    </p:spTree>
    <p:extLst>
      <p:ext uri="{BB962C8B-B14F-4D97-AF65-F5344CB8AC3E}">
        <p14:creationId xmlns:p14="http://schemas.microsoft.com/office/powerpoint/2010/main" val="29214018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Click Fix</a:t>
            </a:r>
            <a:endParaRPr lang="en-US" dirty="0"/>
          </a:p>
        </p:txBody>
      </p:sp>
      <p:pic>
        <p:nvPicPr>
          <p:cNvPr id="4" name="Content Placeholder 3" descr="Screen Shot 2013-11-11 at 4.15.59 PM.png"/>
          <p:cNvPicPr>
            <a:picLocks noGrp="1" noChangeAspect="1"/>
          </p:cNvPicPr>
          <p:nvPr>
            <p:ph idx="1"/>
          </p:nvPr>
        </p:nvPicPr>
        <p:blipFill>
          <a:blip r:embed="rId2">
            <a:extLst>
              <a:ext uri="{28A0092B-C50C-407E-A947-70E740481C1C}">
                <a14:useLocalDpi xmlns:a14="http://schemas.microsoft.com/office/drawing/2010/main" val="0"/>
              </a:ext>
            </a:extLst>
          </a:blip>
          <a:srcRect t="17237" b="17237"/>
          <a:stretch>
            <a:fillRect/>
          </a:stretch>
        </p:blipFill>
        <p:spPr/>
      </p:pic>
    </p:spTree>
    <p:extLst>
      <p:ext uri="{BB962C8B-B14F-4D97-AF65-F5344CB8AC3E}">
        <p14:creationId xmlns:p14="http://schemas.microsoft.com/office/powerpoint/2010/main" val="2280050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Kaggle</a:t>
            </a:r>
            <a:r>
              <a:rPr lang="en-US" dirty="0" smtClean="0"/>
              <a:t> Winner – See Predict Fix</a:t>
            </a:r>
            <a:endParaRPr lang="en-US" dirty="0"/>
          </a:p>
        </p:txBody>
      </p:sp>
      <p:pic>
        <p:nvPicPr>
          <p:cNvPr id="4" name="Content Placeholder 3"/>
          <p:cNvPicPr>
            <a:picLocks noGrp="1" noChangeAspect="1"/>
          </p:cNvPicPr>
          <p:nvPr>
            <p:ph idx="1"/>
          </p:nvPr>
        </p:nvPicPr>
        <p:blipFill>
          <a:blip r:embed="rId2"/>
          <a:srcRect l="2915" r="2915"/>
          <a:stretch>
            <a:fillRect/>
          </a:stretch>
        </p:blipFill>
        <p:spPr>
          <a:xfrm>
            <a:off x="457200" y="1600200"/>
            <a:ext cx="7106266" cy="3908173"/>
          </a:xfrm>
        </p:spPr>
      </p:pic>
      <p:sp>
        <p:nvSpPr>
          <p:cNvPr id="5" name="Rectangle 4"/>
          <p:cNvSpPr/>
          <p:nvPr/>
        </p:nvSpPr>
        <p:spPr>
          <a:xfrm>
            <a:off x="457200" y="6126163"/>
            <a:ext cx="6471166" cy="646331"/>
          </a:xfrm>
          <a:prstGeom prst="rect">
            <a:avLst/>
          </a:prstGeom>
        </p:spPr>
        <p:txBody>
          <a:bodyPr wrap="square">
            <a:spAutoFit/>
          </a:bodyPr>
          <a:lstStyle/>
          <a:p>
            <a:r>
              <a:rPr lang="en-US" sz="3600" dirty="0" err="1"/>
              <a:t>Anqi</a:t>
            </a:r>
            <a:r>
              <a:rPr lang="en-US" sz="3600" dirty="0"/>
              <a:t> </a:t>
            </a:r>
            <a:r>
              <a:rPr lang="en-US" sz="3600" dirty="0" smtClean="0"/>
              <a:t>Wu, Business Analytics 2014</a:t>
            </a:r>
            <a:endParaRPr lang="en-US" sz="3600" dirty="0"/>
          </a:p>
        </p:txBody>
      </p:sp>
      <p:pic>
        <p:nvPicPr>
          <p:cNvPr id="6" name="Picture 5"/>
          <p:cNvPicPr>
            <a:picLocks noChangeAspect="1"/>
          </p:cNvPicPr>
          <p:nvPr/>
        </p:nvPicPr>
        <p:blipFill>
          <a:blip r:embed="rId3"/>
          <a:stretch>
            <a:fillRect/>
          </a:stretch>
        </p:blipFill>
        <p:spPr>
          <a:xfrm>
            <a:off x="7388781" y="5102781"/>
            <a:ext cx="1755219" cy="1755219"/>
          </a:xfrm>
          <a:prstGeom prst="rect">
            <a:avLst/>
          </a:prstGeom>
        </p:spPr>
      </p:pic>
    </p:spTree>
    <p:extLst>
      <p:ext uri="{BB962C8B-B14F-4D97-AF65-F5344CB8AC3E}">
        <p14:creationId xmlns:p14="http://schemas.microsoft.com/office/powerpoint/2010/main" val="19873746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Mining</a:t>
            </a:r>
            <a:endParaRPr lang="en-US" dirty="0"/>
          </a:p>
        </p:txBody>
      </p:sp>
      <p:sp>
        <p:nvSpPr>
          <p:cNvPr id="3" name="Content Placeholder 2"/>
          <p:cNvSpPr>
            <a:spLocks noGrp="1"/>
          </p:cNvSpPr>
          <p:nvPr>
            <p:ph idx="1"/>
          </p:nvPr>
        </p:nvSpPr>
        <p:spPr/>
        <p:txBody>
          <a:bodyPr/>
          <a:lstStyle/>
          <a:p>
            <a:r>
              <a:rPr lang="en-US" dirty="0" smtClean="0"/>
              <a:t>Text data must be processed to gain understanding</a:t>
            </a:r>
          </a:p>
          <a:p>
            <a:r>
              <a:rPr lang="en-US" dirty="0" smtClean="0"/>
              <a:t>A bag of words model, text (such as a sentence or a document) is represented as an unordered collection of words, disregarding grammar and even word order. </a:t>
            </a:r>
          </a:p>
          <a:p>
            <a:pPr lvl="1"/>
            <a:r>
              <a:rPr lang="en-US" dirty="0" smtClean="0"/>
              <a:t>This is what we did in </a:t>
            </a:r>
            <a:r>
              <a:rPr lang="en-US" dirty="0" err="1"/>
              <a:t>H</a:t>
            </a:r>
            <a:r>
              <a:rPr lang="en-US" dirty="0" err="1" smtClean="0"/>
              <a:t>adoop</a:t>
            </a:r>
            <a:r>
              <a:rPr lang="en-US" dirty="0" smtClean="0"/>
              <a:t> with the </a:t>
            </a:r>
            <a:r>
              <a:rPr lang="en-US" dirty="0"/>
              <a:t>S</a:t>
            </a:r>
            <a:r>
              <a:rPr lang="en-US" dirty="0" smtClean="0"/>
              <a:t>hakespeare word count</a:t>
            </a:r>
            <a:endParaRPr lang="en-US" dirty="0"/>
          </a:p>
        </p:txBody>
      </p:sp>
    </p:spTree>
    <p:extLst>
      <p:ext uri="{BB962C8B-B14F-4D97-AF65-F5344CB8AC3E}">
        <p14:creationId xmlns:p14="http://schemas.microsoft.com/office/powerpoint/2010/main" val="264103865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Mining</a:t>
            </a:r>
            <a:endParaRPr lang="en-US" dirty="0"/>
          </a:p>
        </p:txBody>
      </p:sp>
      <p:sp>
        <p:nvSpPr>
          <p:cNvPr id="3" name="Content Placeholder 2"/>
          <p:cNvSpPr>
            <a:spLocks noGrp="1"/>
          </p:cNvSpPr>
          <p:nvPr>
            <p:ph idx="1"/>
          </p:nvPr>
        </p:nvSpPr>
        <p:spPr/>
        <p:txBody>
          <a:bodyPr/>
          <a:lstStyle/>
          <a:p>
            <a:r>
              <a:rPr lang="en-US" dirty="0" smtClean="0"/>
              <a:t>In linguistics, a corpus (plural corpora) or text corpus is a large and structured set of texts (nowadays usually electronically stored and processed). They are used to do statistical analysis and hypothesis testing, checking occurrences or validating linguistic rules within a specific language territory. </a:t>
            </a:r>
            <a:endParaRPr lang="en-US" dirty="0"/>
          </a:p>
        </p:txBody>
      </p:sp>
    </p:spTree>
    <p:extLst>
      <p:ext uri="{BB962C8B-B14F-4D97-AF65-F5344CB8AC3E}">
        <p14:creationId xmlns:p14="http://schemas.microsoft.com/office/powerpoint/2010/main" val="400188036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Mining</a:t>
            </a:r>
            <a:endParaRPr lang="en-US" dirty="0"/>
          </a:p>
        </p:txBody>
      </p:sp>
      <p:sp>
        <p:nvSpPr>
          <p:cNvPr id="3" name="Content Placeholder 2"/>
          <p:cNvSpPr>
            <a:spLocks noGrp="1"/>
          </p:cNvSpPr>
          <p:nvPr>
            <p:ph idx="1"/>
          </p:nvPr>
        </p:nvSpPr>
        <p:spPr/>
        <p:txBody>
          <a:bodyPr/>
          <a:lstStyle/>
          <a:p>
            <a:r>
              <a:rPr lang="en-US" dirty="0" smtClean="0"/>
              <a:t>Preprocessing of text data:</a:t>
            </a:r>
          </a:p>
          <a:p>
            <a:pPr lvl="1"/>
            <a:r>
              <a:rPr lang="en-US" dirty="0" smtClean="0"/>
              <a:t>Change all to lower case</a:t>
            </a:r>
          </a:p>
          <a:p>
            <a:pPr lvl="1"/>
            <a:r>
              <a:rPr lang="en-US" dirty="0" smtClean="0"/>
              <a:t>Remove all numbers</a:t>
            </a:r>
          </a:p>
          <a:p>
            <a:pPr lvl="1"/>
            <a:r>
              <a:rPr lang="en-US" dirty="0" smtClean="0"/>
              <a:t>Combine word stems (dumped </a:t>
            </a:r>
            <a:r>
              <a:rPr lang="en-US" dirty="0" err="1" smtClean="0"/>
              <a:t>vs</a:t>
            </a:r>
            <a:r>
              <a:rPr lang="en-US" dirty="0" smtClean="0"/>
              <a:t> dump)</a:t>
            </a:r>
          </a:p>
          <a:p>
            <a:endParaRPr lang="en-US" dirty="0"/>
          </a:p>
        </p:txBody>
      </p:sp>
    </p:spTree>
    <p:extLst>
      <p:ext uri="{BB962C8B-B14F-4D97-AF65-F5344CB8AC3E}">
        <p14:creationId xmlns:p14="http://schemas.microsoft.com/office/powerpoint/2010/main" val="116559879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Mining</a:t>
            </a:r>
            <a:endParaRPr lang="en-US" dirty="0"/>
          </a:p>
        </p:txBody>
      </p:sp>
      <p:sp>
        <p:nvSpPr>
          <p:cNvPr id="3" name="Content Placeholder 2"/>
          <p:cNvSpPr>
            <a:spLocks noGrp="1"/>
          </p:cNvSpPr>
          <p:nvPr>
            <p:ph idx="1"/>
          </p:nvPr>
        </p:nvSpPr>
        <p:spPr/>
        <p:txBody>
          <a:bodyPr/>
          <a:lstStyle/>
          <a:p>
            <a:r>
              <a:rPr lang="en-US" dirty="0" smtClean="0"/>
              <a:t>In the fields of computational linguistics and probability, an n-gram is a contiguous sequence of n items from a given sequence of text or speech. The items can be phonemes, syllables, letters, words or base pairs according to the application. The n-grams typically are collected from a text or speech corpus.</a:t>
            </a:r>
            <a:endParaRPr lang="en-US" dirty="0"/>
          </a:p>
        </p:txBody>
      </p:sp>
    </p:spTree>
    <p:extLst>
      <p:ext uri="{BB962C8B-B14F-4D97-AF65-F5344CB8AC3E}">
        <p14:creationId xmlns:p14="http://schemas.microsoft.com/office/powerpoint/2010/main" val="15964293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N-Gram Viewer</a:t>
            </a:r>
            <a:endParaRPr lang="en-US" dirty="0"/>
          </a:p>
        </p:txBody>
      </p:sp>
      <p:pic>
        <p:nvPicPr>
          <p:cNvPr id="4" name="Content Placeholder 3" descr="Screen Shot 2013-11-11 at 5.20.57 PM.png"/>
          <p:cNvPicPr>
            <a:picLocks noGrp="1" noChangeAspect="1"/>
          </p:cNvPicPr>
          <p:nvPr>
            <p:ph idx="1"/>
          </p:nvPr>
        </p:nvPicPr>
        <p:blipFill>
          <a:blip r:embed="rId2">
            <a:extLst>
              <a:ext uri="{28A0092B-C50C-407E-A947-70E740481C1C}">
                <a14:useLocalDpi xmlns:a14="http://schemas.microsoft.com/office/drawing/2010/main" val="0"/>
              </a:ext>
            </a:extLst>
          </a:blip>
          <a:srcRect t="-14444" b="-14444"/>
          <a:stretch>
            <a:fillRect/>
          </a:stretch>
        </p:blipFill>
        <p:spPr>
          <a:xfrm>
            <a:off x="-93011" y="1778000"/>
            <a:ext cx="9237011" cy="5080000"/>
          </a:xfrm>
        </p:spPr>
      </p:pic>
    </p:spTree>
    <p:extLst>
      <p:ext uri="{BB962C8B-B14F-4D97-AF65-F5344CB8AC3E}">
        <p14:creationId xmlns:p14="http://schemas.microsoft.com/office/powerpoint/2010/main" val="17312344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11-11 at 5.25.52 PM.png"/>
          <p:cNvPicPr>
            <a:picLocks noGrp="1" noChangeAspect="1"/>
          </p:cNvPicPr>
          <p:nvPr>
            <p:ph idx="1"/>
          </p:nvPr>
        </p:nvPicPr>
        <p:blipFill>
          <a:blip r:embed="rId2">
            <a:extLst>
              <a:ext uri="{28A0092B-C50C-407E-A947-70E740481C1C}">
                <a14:useLocalDpi xmlns:a14="http://schemas.microsoft.com/office/drawing/2010/main" val="0"/>
              </a:ext>
            </a:extLst>
          </a:blip>
          <a:srcRect l="3955" r="3955"/>
          <a:stretch>
            <a:fillRect/>
          </a:stretch>
        </p:blipFill>
        <p:spPr/>
      </p:pic>
      <p:sp>
        <p:nvSpPr>
          <p:cNvPr id="5" name="Title 1"/>
          <p:cNvSpPr>
            <a:spLocks noGrp="1"/>
          </p:cNvSpPr>
          <p:nvPr>
            <p:ph type="title"/>
          </p:nvPr>
        </p:nvSpPr>
        <p:spPr/>
        <p:txBody>
          <a:bodyPr/>
          <a:lstStyle/>
          <a:p>
            <a:r>
              <a:rPr lang="en-US" dirty="0" smtClean="0"/>
              <a:t>Google N-Gram Viewer</a:t>
            </a:r>
            <a:endParaRPr lang="en-US" dirty="0"/>
          </a:p>
        </p:txBody>
      </p:sp>
    </p:spTree>
    <p:extLst>
      <p:ext uri="{BB962C8B-B14F-4D97-AF65-F5344CB8AC3E}">
        <p14:creationId xmlns:p14="http://schemas.microsoft.com/office/powerpoint/2010/main" val="23195775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Might We Assign City labels based on Longitude/Latitude?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077765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Longitude and Latitude </a:t>
            </a:r>
            <a:endParaRPr lang="en-US" dirty="0"/>
          </a:p>
        </p:txBody>
      </p:sp>
      <p:sp>
        <p:nvSpPr>
          <p:cNvPr id="3" name="Content Placeholder 2"/>
          <p:cNvSpPr>
            <a:spLocks noGrp="1"/>
          </p:cNvSpPr>
          <p:nvPr>
            <p:ph idx="1"/>
          </p:nvPr>
        </p:nvSpPr>
        <p:spPr/>
        <p:txBody>
          <a:bodyPr/>
          <a:lstStyle/>
          <a:p>
            <a:r>
              <a:rPr lang="en-US" dirty="0" smtClean="0"/>
              <a:t>Apply cluster analysis with 4 clusters</a:t>
            </a:r>
          </a:p>
          <a:p>
            <a:r>
              <a:rPr lang="en-US" dirty="0" smtClean="0"/>
              <a:t>Aggregate the average longitude and latitude for each cluster</a:t>
            </a:r>
          </a:p>
          <a:p>
            <a:r>
              <a:rPr lang="en-US" dirty="0" smtClean="0"/>
              <a:t>View on map or lookup via online tool (manually)</a:t>
            </a:r>
          </a:p>
          <a:p>
            <a:endParaRPr lang="en-US" dirty="0"/>
          </a:p>
        </p:txBody>
      </p:sp>
    </p:spTree>
    <p:extLst>
      <p:ext uri="{BB962C8B-B14F-4D97-AF65-F5344CB8AC3E}">
        <p14:creationId xmlns:p14="http://schemas.microsoft.com/office/powerpoint/2010/main" val="40119719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Visualizations do?</a:t>
            </a:r>
            <a:endParaRPr lang="en-US" dirty="0"/>
          </a:p>
        </p:txBody>
      </p:sp>
      <p:sp>
        <p:nvSpPr>
          <p:cNvPr id="3" name="Content Placeholder 2"/>
          <p:cNvSpPr>
            <a:spLocks noGrp="1"/>
          </p:cNvSpPr>
          <p:nvPr>
            <p:ph idx="1"/>
          </p:nvPr>
        </p:nvSpPr>
        <p:spPr/>
        <p:txBody>
          <a:bodyPr/>
          <a:lstStyle/>
          <a:p>
            <a:r>
              <a:rPr lang="en-US" dirty="0" smtClean="0"/>
              <a:t>Describe and communicate a message</a:t>
            </a:r>
          </a:p>
          <a:p>
            <a:r>
              <a:rPr lang="en-US" dirty="0" smtClean="0"/>
              <a:t>Discover unknown relationships and characteristics of the data</a:t>
            </a:r>
            <a:endParaRPr lang="en-US" dirty="0"/>
          </a:p>
        </p:txBody>
      </p:sp>
    </p:spTree>
    <p:extLst>
      <p:ext uri="{BB962C8B-B14F-4D97-AF65-F5344CB8AC3E}">
        <p14:creationId xmlns:p14="http://schemas.microsoft.com/office/powerpoint/2010/main" val="420536419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 D3 and Map</a:t>
            </a:r>
            <a:endParaRPr lang="en-US" dirty="0"/>
          </a:p>
        </p:txBody>
      </p:sp>
      <p:pic>
        <p:nvPicPr>
          <p:cNvPr id="4" name="Content Placeholder 3" descr="Screen Shot 2013-11-11 at 5.36.58 PM.png"/>
          <p:cNvPicPr>
            <a:picLocks noGrp="1" noChangeAspect="1"/>
          </p:cNvPicPr>
          <p:nvPr>
            <p:ph idx="1"/>
          </p:nvPr>
        </p:nvPicPr>
        <p:blipFill>
          <a:blip r:embed="rId2">
            <a:extLst>
              <a:ext uri="{28A0092B-C50C-407E-A947-70E740481C1C}">
                <a14:useLocalDpi xmlns:a14="http://schemas.microsoft.com/office/drawing/2010/main" val="0"/>
              </a:ext>
            </a:extLst>
          </a:blip>
          <a:srcRect l="3681" r="3681"/>
          <a:stretch>
            <a:fillRect/>
          </a:stretch>
        </p:blipFill>
        <p:spPr>
          <a:xfrm>
            <a:off x="-127000" y="1600200"/>
            <a:ext cx="9560306" cy="5257800"/>
          </a:xfrm>
        </p:spPr>
      </p:pic>
    </p:spTree>
    <p:extLst>
      <p:ext uri="{BB962C8B-B14F-4D97-AF65-F5344CB8AC3E}">
        <p14:creationId xmlns:p14="http://schemas.microsoft.com/office/powerpoint/2010/main" val="28432207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10368" r="-10368"/>
          <a:stretch>
            <a:fillRect/>
          </a:stretch>
        </p:blipFill>
        <p:spPr>
          <a:xfrm>
            <a:off x="-1219199" y="317882"/>
            <a:ext cx="11476291" cy="6311518"/>
          </a:xfrm>
        </p:spPr>
      </p:pic>
    </p:spTree>
    <p:extLst>
      <p:ext uri="{BB962C8B-B14F-4D97-AF65-F5344CB8AC3E}">
        <p14:creationId xmlns:p14="http://schemas.microsoft.com/office/powerpoint/2010/main" val="18731427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Alternate Representations</a:t>
            </a:r>
            <a:endParaRPr lang="en-US" dirty="0"/>
          </a:p>
        </p:txBody>
      </p:sp>
      <p:sp>
        <p:nvSpPr>
          <p:cNvPr id="3" name="Content Placeholder 2"/>
          <p:cNvSpPr>
            <a:spLocks noGrp="1"/>
          </p:cNvSpPr>
          <p:nvPr>
            <p:ph idx="1"/>
          </p:nvPr>
        </p:nvSpPr>
        <p:spPr/>
        <p:txBody>
          <a:bodyPr/>
          <a:lstStyle/>
          <a:p>
            <a:r>
              <a:rPr lang="en-US" dirty="0" smtClean="0">
                <a:hlinkClick r:id="rId2"/>
              </a:rPr>
              <a:t>http://understandinguncertainty.org/coxcomb	s</a:t>
            </a:r>
            <a:r>
              <a:rPr lang="en-US" dirty="0" smtClean="0"/>
              <a:t> </a:t>
            </a:r>
            <a:endParaRPr lang="en-US" dirty="0"/>
          </a:p>
        </p:txBody>
      </p:sp>
    </p:spTree>
    <p:extLst>
      <p:ext uri="{BB962C8B-B14F-4D97-AF65-F5344CB8AC3E}">
        <p14:creationId xmlns:p14="http://schemas.microsoft.com/office/powerpoint/2010/main" val="20134248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Dimensions are shown?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582286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Dimensions are shown</a:t>
            </a:r>
            <a:endParaRPr lang="en-US" dirty="0"/>
          </a:p>
        </p:txBody>
      </p:sp>
      <p:sp>
        <p:nvSpPr>
          <p:cNvPr id="3" name="Content Placeholder 2"/>
          <p:cNvSpPr>
            <a:spLocks noGrp="1"/>
          </p:cNvSpPr>
          <p:nvPr>
            <p:ph idx="1"/>
          </p:nvPr>
        </p:nvSpPr>
        <p:spPr/>
        <p:txBody>
          <a:bodyPr/>
          <a:lstStyle/>
          <a:p>
            <a:r>
              <a:rPr lang="en-US" dirty="0" smtClean="0"/>
              <a:t>Number – Number of casualties</a:t>
            </a:r>
          </a:p>
          <a:p>
            <a:r>
              <a:rPr lang="en-US" dirty="0" smtClean="0"/>
              <a:t>Cause of Death – What is the cause of death</a:t>
            </a:r>
          </a:p>
          <a:p>
            <a:r>
              <a:rPr lang="en-US" dirty="0" smtClean="0"/>
              <a:t>Month – When did the issue occur?</a:t>
            </a:r>
            <a:endParaRPr lang="en-US" dirty="0"/>
          </a:p>
        </p:txBody>
      </p:sp>
    </p:spTree>
    <p:extLst>
      <p:ext uri="{BB962C8B-B14F-4D97-AF65-F5344CB8AC3E}">
        <p14:creationId xmlns:p14="http://schemas.microsoft.com/office/powerpoint/2010/main" val="1709049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Napoleon's March to Moscow</a:t>
            </a:r>
            <a:endParaRPr lang="en-US" dirty="0"/>
          </a:p>
        </p:txBody>
      </p:sp>
      <p:pic>
        <p:nvPicPr>
          <p:cNvPr id="4" name="Content Placeholder 3"/>
          <p:cNvPicPr>
            <a:picLocks noGrp="1" noChangeAspect="1"/>
          </p:cNvPicPr>
          <p:nvPr>
            <p:ph idx="1"/>
          </p:nvPr>
        </p:nvPicPr>
        <p:blipFill>
          <a:blip r:embed="rId2"/>
          <a:srcRect l="6653" r="6653"/>
          <a:stretch>
            <a:fillRect/>
          </a:stretch>
        </p:blipFill>
        <p:spPr/>
      </p:pic>
    </p:spTree>
    <p:extLst>
      <p:ext uri="{BB962C8B-B14F-4D97-AF65-F5344CB8AC3E}">
        <p14:creationId xmlns:p14="http://schemas.microsoft.com/office/powerpoint/2010/main" val="35701851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5584</TotalTime>
  <Words>793</Words>
  <Application>Microsoft Macintosh PowerPoint</Application>
  <PresentationFormat>On-screen Show (4:3)</PresentationFormat>
  <Paragraphs>100</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Visualization</vt:lpstr>
      <vt:lpstr>Agenda</vt:lpstr>
      <vt:lpstr>What do Visualizations do?</vt:lpstr>
      <vt:lpstr>What do Visualizations do?</vt:lpstr>
      <vt:lpstr>PowerPoint Presentation</vt:lpstr>
      <vt:lpstr>Alternate Representations</vt:lpstr>
      <vt:lpstr>What Dimensions are shown?</vt:lpstr>
      <vt:lpstr>What Dimensions are shown</vt:lpstr>
      <vt:lpstr>Napoleon's March to Moscow</vt:lpstr>
      <vt:lpstr>PowerPoint Presentation</vt:lpstr>
      <vt:lpstr>Differences in Country</vt:lpstr>
      <vt:lpstr>LIVE WIND MAP</vt:lpstr>
      <vt:lpstr>Food Consumption</vt:lpstr>
      <vt:lpstr>Gapminder</vt:lpstr>
      <vt:lpstr>Where does visualization fit?</vt:lpstr>
      <vt:lpstr>Steps </vt:lpstr>
      <vt:lpstr>Distributions</vt:lpstr>
      <vt:lpstr>Probability Density Function </vt:lpstr>
      <vt:lpstr>Normal Distribution</vt:lpstr>
      <vt:lpstr>Power Law Distribution</vt:lpstr>
      <vt:lpstr>PowerPoint Presentation</vt:lpstr>
      <vt:lpstr>Go To Gapminder</vt:lpstr>
      <vt:lpstr>Tools for Visualization</vt:lpstr>
      <vt:lpstr>R-GGPLOT2</vt:lpstr>
      <vt:lpstr>Rstudio GGPLOT Tutorial</vt:lpstr>
      <vt:lpstr>D3</vt:lpstr>
      <vt:lpstr>D3 </vt:lpstr>
      <vt:lpstr>Visualization – See Predict Fix</vt:lpstr>
      <vt:lpstr>Visualization – See Predict Fix</vt:lpstr>
      <vt:lpstr>See Click Fix</vt:lpstr>
      <vt:lpstr>Kaggle Winner – See Predict Fix</vt:lpstr>
      <vt:lpstr>Text Mining</vt:lpstr>
      <vt:lpstr>Text Mining</vt:lpstr>
      <vt:lpstr>Text Mining</vt:lpstr>
      <vt:lpstr>Text Mining</vt:lpstr>
      <vt:lpstr>Google N-Gram Viewer</vt:lpstr>
      <vt:lpstr>Google N-Gram Viewer</vt:lpstr>
      <vt:lpstr>How Might We Assign City labels based on Longitude/Latitude?</vt:lpstr>
      <vt:lpstr>Longitude and Latitude </vt:lpstr>
      <vt:lpstr>Graph – D3 and Map</vt:lpstr>
    </vt:vector>
  </TitlesOfParts>
  <Company>RPI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dc:title>
  <dc:creator>Jason Kuruzovich</dc:creator>
  <cp:lastModifiedBy>Jason Kuruzovich</cp:lastModifiedBy>
  <cp:revision>32</cp:revision>
  <dcterms:created xsi:type="dcterms:W3CDTF">2013-11-10T16:44:03Z</dcterms:created>
  <dcterms:modified xsi:type="dcterms:W3CDTF">2014-10-28T16:33:10Z</dcterms:modified>
</cp:coreProperties>
</file>